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62" r:id="rId2"/>
    <p:sldId id="258" r:id="rId3"/>
    <p:sldId id="269" r:id="rId4"/>
    <p:sldId id="263" r:id="rId5"/>
    <p:sldId id="270" r:id="rId6"/>
    <p:sldId id="259" r:id="rId7"/>
    <p:sldId id="271" r:id="rId8"/>
    <p:sldId id="272" r:id="rId9"/>
    <p:sldId id="273" r:id="rId10"/>
    <p:sldId id="261" r:id="rId11"/>
  </p:sldIdLst>
  <p:sldSz cx="9144000" cy="6858000" type="letter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33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872" cy="496652"/>
          </a:xfrm>
          <a:prstGeom prst="rect">
            <a:avLst/>
          </a:prstGeom>
        </p:spPr>
        <p:txBody>
          <a:bodyPr vert="horz" lIns="91934" tIns="45967" rIns="91934" bIns="45967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209" y="0"/>
            <a:ext cx="2945872" cy="496652"/>
          </a:xfrm>
          <a:prstGeom prst="rect">
            <a:avLst/>
          </a:prstGeom>
        </p:spPr>
        <p:txBody>
          <a:bodyPr vert="horz" lIns="91934" tIns="45967" rIns="91934" bIns="45967" rtlCol="0"/>
          <a:lstStyle>
            <a:lvl1pPr algn="r">
              <a:defRPr sz="1200"/>
            </a:lvl1pPr>
          </a:lstStyle>
          <a:p>
            <a:fld id="{03F43B9E-AFA5-4732-BB74-6008AB53DA47}" type="datetimeFigureOut">
              <a:rPr lang="de-CH" smtClean="0"/>
              <a:t>13.01.2021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28390"/>
            <a:ext cx="2945872" cy="496652"/>
          </a:xfrm>
          <a:prstGeom prst="rect">
            <a:avLst/>
          </a:prstGeom>
        </p:spPr>
        <p:txBody>
          <a:bodyPr vert="horz" lIns="91934" tIns="45967" rIns="91934" bIns="45967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209" y="9428390"/>
            <a:ext cx="2945872" cy="496652"/>
          </a:xfrm>
          <a:prstGeom prst="rect">
            <a:avLst/>
          </a:prstGeom>
        </p:spPr>
        <p:txBody>
          <a:bodyPr vert="horz" lIns="91934" tIns="45967" rIns="91934" bIns="45967" rtlCol="0" anchor="b"/>
          <a:lstStyle>
            <a:lvl1pPr algn="r">
              <a:defRPr sz="1200"/>
            </a:lvl1pPr>
          </a:lstStyle>
          <a:p>
            <a:fld id="{F0DDF2A5-6C70-4D48-AEE7-E762439AEE4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493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872" cy="496652"/>
          </a:xfrm>
          <a:prstGeom prst="rect">
            <a:avLst/>
          </a:prstGeom>
        </p:spPr>
        <p:txBody>
          <a:bodyPr vert="horz" lIns="91902" tIns="45952" rIns="91902" bIns="45952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211" y="0"/>
            <a:ext cx="2945872" cy="496652"/>
          </a:xfrm>
          <a:prstGeom prst="rect">
            <a:avLst/>
          </a:prstGeom>
        </p:spPr>
        <p:txBody>
          <a:bodyPr vert="horz" lIns="91902" tIns="45952" rIns="91902" bIns="45952" rtlCol="0"/>
          <a:lstStyle>
            <a:lvl1pPr algn="r">
              <a:defRPr sz="1200"/>
            </a:lvl1pPr>
          </a:lstStyle>
          <a:p>
            <a:fld id="{842D17F4-7973-4820-BD38-866E44906B3B}" type="datetimeFigureOut">
              <a:rPr lang="de-CH" smtClean="0"/>
              <a:t>13.01.2021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02" tIns="45952" rIns="91902" bIns="45952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1" y="4715795"/>
            <a:ext cx="5438778" cy="4466667"/>
          </a:xfrm>
          <a:prstGeom prst="rect">
            <a:avLst/>
          </a:prstGeom>
        </p:spPr>
        <p:txBody>
          <a:bodyPr vert="horz" lIns="91902" tIns="45952" rIns="91902" bIns="45952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" y="9428390"/>
            <a:ext cx="2945872" cy="496652"/>
          </a:xfrm>
          <a:prstGeom prst="rect">
            <a:avLst/>
          </a:prstGeom>
        </p:spPr>
        <p:txBody>
          <a:bodyPr vert="horz" lIns="91902" tIns="45952" rIns="91902" bIns="45952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211" y="9428390"/>
            <a:ext cx="2945872" cy="496652"/>
          </a:xfrm>
          <a:prstGeom prst="rect">
            <a:avLst/>
          </a:prstGeom>
        </p:spPr>
        <p:txBody>
          <a:bodyPr vert="horz" lIns="91902" tIns="45952" rIns="91902" bIns="45952" rtlCol="0" anchor="b"/>
          <a:lstStyle>
            <a:lvl1pPr algn="r">
              <a:defRPr sz="1200"/>
            </a:lvl1pPr>
          </a:lstStyle>
          <a:p>
            <a:fld id="{D71BDD9E-5B1A-4E3D-A90B-4B15A52FC38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68842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BDD9E-5B1A-4E3D-A90B-4B15A52FC384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0616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539D-E3CD-4DEC-9D78-994EA8DBD33E}" type="datetime1">
              <a:rPr lang="de-CH" smtClean="0"/>
              <a:t>13.01.2021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34D8-EDDB-47FF-9CFD-3EBE134B8F6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9360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BA07-5B53-476B-8AAC-23A94E8FC407}" type="datetime1">
              <a:rPr lang="de-CH" smtClean="0"/>
              <a:t>13.01.2021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34D8-EDDB-47FF-9CFD-3EBE134B8F6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141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DCE9-F2D0-42AC-82CC-F69741BD94AA}" type="datetime1">
              <a:rPr lang="de-CH" smtClean="0"/>
              <a:t>13.01.2021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34D8-EDDB-47FF-9CFD-3EBE134B8F6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5695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7E03-A4DE-454F-8285-A1FC10931631}" type="datetime1">
              <a:rPr lang="de-CH" smtClean="0"/>
              <a:t>13.01.2021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34D8-EDDB-47FF-9CFD-3EBE134B8F6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67557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7887C-4363-4251-A122-94F623BB3FF5}" type="datetime1">
              <a:rPr lang="de-CH" smtClean="0"/>
              <a:t>13.01.2021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34D8-EDDB-47FF-9CFD-3EBE134B8F6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89491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upert Vuille Partn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5791-445A-4E34-B823-8D3AFE783EFD}" type="datetime1">
              <a:rPr lang="de-CH" smtClean="0"/>
              <a:pPr/>
              <a:t>13.01.2021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34D8-EDDB-47FF-9CFD-3EBE134B8F6C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682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4482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9B05791-445A-4E34-B823-8D3AFE783EFD}" type="datetime1">
              <a:rPr lang="de-CH" smtClean="0"/>
              <a:pPr/>
              <a:t>13.01.2021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4482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4482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094534D8-EDDB-47FF-9CFD-3EBE134B8F6C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Rechteck 6"/>
          <p:cNvSpPr/>
          <p:nvPr userDrawn="1"/>
        </p:nvSpPr>
        <p:spPr>
          <a:xfrm>
            <a:off x="-22156" y="548680"/>
            <a:ext cx="9180511" cy="1440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CH"/>
          </a:p>
        </p:txBody>
      </p:sp>
      <p:sp>
        <p:nvSpPr>
          <p:cNvPr id="8" name="Textfeld 7"/>
          <p:cNvSpPr txBox="1"/>
          <p:nvPr userDrawn="1"/>
        </p:nvSpPr>
        <p:spPr>
          <a:xfrm>
            <a:off x="3851920" y="154088"/>
            <a:ext cx="522058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NEUPERT VUILLE PARTNERS</a:t>
            </a:r>
            <a:endParaRPr lang="de-CH" sz="2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62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3" r:id="rId5"/>
    <p:sldLayoutId id="2147483704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sz="3200" dirty="0" err="1" smtClean="0"/>
              <a:t>Doing</a:t>
            </a:r>
            <a:r>
              <a:rPr lang="de-CH" sz="3200" dirty="0" smtClean="0"/>
              <a:t> Business </a:t>
            </a:r>
            <a:r>
              <a:rPr lang="de-CH" sz="3200" dirty="0" err="1" smtClean="0"/>
              <a:t>with</a:t>
            </a:r>
            <a:r>
              <a:rPr lang="de-CH" sz="3200" dirty="0" smtClean="0"/>
              <a:t> Digital Assets in </a:t>
            </a:r>
            <a:r>
              <a:rPr lang="de-CH" sz="3200" dirty="0" err="1" smtClean="0"/>
              <a:t>Switzerland</a:t>
            </a:r>
            <a:r>
              <a:rPr lang="de-CH" sz="3200" dirty="0" smtClean="0"/>
              <a:t> –</a:t>
            </a:r>
            <a:br>
              <a:rPr lang="de-CH" sz="3200" dirty="0" smtClean="0"/>
            </a:br>
            <a:r>
              <a:rPr lang="de-CH" sz="3200" dirty="0" err="1" smtClean="0"/>
              <a:t>How</a:t>
            </a:r>
            <a:r>
              <a:rPr lang="de-CH" sz="3200" dirty="0" smtClean="0"/>
              <a:t> </a:t>
            </a:r>
            <a:r>
              <a:rPr lang="de-CH" sz="3200" dirty="0" err="1" smtClean="0"/>
              <a:t>to</a:t>
            </a:r>
            <a:r>
              <a:rPr lang="de-CH" sz="3200" dirty="0" smtClean="0"/>
              <a:t> </a:t>
            </a:r>
            <a:r>
              <a:rPr lang="de-CH" sz="3200" dirty="0" err="1" smtClean="0"/>
              <a:t>invest</a:t>
            </a:r>
            <a:r>
              <a:rPr lang="de-CH" sz="3200" dirty="0" smtClean="0"/>
              <a:t> </a:t>
            </a:r>
            <a:r>
              <a:rPr lang="de-CH" sz="3200" dirty="0" err="1" smtClean="0"/>
              <a:t>and</a:t>
            </a:r>
            <a:r>
              <a:rPr lang="de-CH" sz="3200" dirty="0" smtClean="0"/>
              <a:t> </a:t>
            </a:r>
            <a:r>
              <a:rPr lang="de-CH" sz="3200" dirty="0" err="1" smtClean="0"/>
              <a:t>trade</a:t>
            </a:r>
            <a:r>
              <a:rPr lang="de-CH" sz="3200" dirty="0" smtClean="0"/>
              <a:t> </a:t>
            </a:r>
            <a:r>
              <a:rPr lang="de-CH" sz="3200" dirty="0" err="1" smtClean="0"/>
              <a:t>with</a:t>
            </a:r>
            <a:r>
              <a:rPr lang="de-CH" sz="3200" dirty="0" smtClean="0"/>
              <a:t> </a:t>
            </a:r>
            <a:r>
              <a:rPr lang="de-CH" sz="3200" dirty="0" err="1" smtClean="0"/>
              <a:t>cryptocurrencies</a:t>
            </a:r>
            <a:r>
              <a:rPr lang="de-CH" sz="3200" dirty="0" smtClean="0"/>
              <a:t> </a:t>
            </a:r>
            <a:r>
              <a:rPr lang="de-CH" sz="3200" dirty="0" err="1" smtClean="0"/>
              <a:t>and</a:t>
            </a:r>
            <a:r>
              <a:rPr lang="de-CH" sz="3200" dirty="0" smtClean="0"/>
              <a:t> digital </a:t>
            </a:r>
            <a:r>
              <a:rPr lang="de-CH" sz="3200" dirty="0" err="1" smtClean="0"/>
              <a:t>securities</a:t>
            </a:r>
            <a:r>
              <a:rPr lang="de-CH" sz="3200" dirty="0" smtClean="0"/>
              <a:t> </a:t>
            </a:r>
            <a:r>
              <a:rPr lang="de-CH" sz="3200" dirty="0" err="1" smtClean="0"/>
              <a:t>under</a:t>
            </a:r>
            <a:r>
              <a:rPr lang="de-CH" sz="3200" dirty="0" smtClean="0"/>
              <a:t> Swiss Financial Market </a:t>
            </a:r>
            <a:r>
              <a:rPr lang="de-CH" sz="3200" dirty="0" err="1" smtClean="0"/>
              <a:t>Regulations</a:t>
            </a:r>
            <a:r>
              <a:rPr lang="de-CH" sz="3200" dirty="0"/>
              <a:t/>
            </a:r>
            <a:br>
              <a:rPr lang="de-CH" sz="3200" dirty="0"/>
            </a:br>
            <a:endParaRPr lang="de-CH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35711" y="4878215"/>
            <a:ext cx="6400800" cy="1752600"/>
          </a:xfrm>
        </p:spPr>
        <p:txBody>
          <a:bodyPr/>
          <a:lstStyle/>
          <a:p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Swiss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Russian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Chamber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Commerce</a:t>
            </a:r>
          </a:p>
          <a:p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Webinar</a:t>
            </a:r>
          </a:p>
          <a:p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25 November 2020</a:t>
            </a:r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34D8-EDDB-47FF-9CFD-3EBE134B8F6C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0144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400"/>
              </a:spcBef>
              <a:buFont typeface="Symbol" pitchFamily="18" charset="2"/>
              <a:buNone/>
              <a:defRPr/>
            </a:pPr>
            <a:endParaRPr lang="de-CH" dirty="0" smtClean="0"/>
          </a:p>
          <a:p>
            <a:pPr>
              <a:spcBef>
                <a:spcPts val="400"/>
              </a:spcBef>
              <a:buFont typeface="Symbol" pitchFamily="18" charset="2"/>
              <a:buNone/>
              <a:defRPr/>
            </a:pPr>
            <a:endParaRPr lang="de-CH" dirty="0" smtClean="0"/>
          </a:p>
          <a:p>
            <a:pPr>
              <a:spcBef>
                <a:spcPts val="400"/>
              </a:spcBef>
              <a:buFont typeface="Symbol" pitchFamily="18" charset="2"/>
              <a:buNone/>
              <a:defRPr/>
            </a:pPr>
            <a:r>
              <a:rPr lang="de-CH" sz="2400" b="1" dirty="0" err="1" smtClean="0"/>
              <a:t>Contact</a:t>
            </a:r>
            <a:endParaRPr lang="de-CH" sz="2400" dirty="0"/>
          </a:p>
          <a:p>
            <a:pPr>
              <a:spcBef>
                <a:spcPts val="400"/>
              </a:spcBef>
              <a:buFont typeface="Symbol" pitchFamily="18" charset="2"/>
              <a:buNone/>
              <a:defRPr/>
            </a:pPr>
            <a:endParaRPr lang="de-CH" sz="2400" dirty="0" smtClean="0"/>
          </a:p>
          <a:p>
            <a:pPr>
              <a:spcBef>
                <a:spcPts val="400"/>
              </a:spcBef>
              <a:buNone/>
              <a:defRPr/>
            </a:pPr>
            <a:r>
              <a:rPr lang="de-CH" sz="2400" dirty="0"/>
              <a:t>Dr. André Terlinden, </a:t>
            </a:r>
            <a:r>
              <a:rPr lang="de-CH" sz="2400" dirty="0" smtClean="0"/>
              <a:t>LL.M, </a:t>
            </a:r>
            <a:r>
              <a:rPr lang="de-CH" sz="2400" dirty="0" err="1" smtClean="0"/>
              <a:t>attorney</a:t>
            </a:r>
            <a:r>
              <a:rPr lang="de-CH" sz="2400" dirty="0" smtClean="0"/>
              <a:t>-at-</a:t>
            </a:r>
            <a:r>
              <a:rPr lang="de-CH" sz="2400" dirty="0" err="1" smtClean="0"/>
              <a:t>law</a:t>
            </a:r>
            <a:endParaRPr lang="de-CH" sz="2400" dirty="0" smtClean="0"/>
          </a:p>
          <a:p>
            <a:pPr>
              <a:spcBef>
                <a:spcPts val="400"/>
              </a:spcBef>
              <a:buNone/>
              <a:defRPr/>
            </a:pPr>
            <a:r>
              <a:rPr lang="de-CH" sz="2400" dirty="0" smtClean="0"/>
              <a:t>			</a:t>
            </a:r>
          </a:p>
          <a:p>
            <a:pPr>
              <a:spcBef>
                <a:spcPts val="400"/>
              </a:spcBef>
              <a:buFont typeface="Symbol" pitchFamily="18" charset="2"/>
              <a:buNone/>
              <a:defRPr/>
            </a:pPr>
            <a:r>
              <a:rPr lang="de-CH" sz="2400" dirty="0" smtClean="0"/>
              <a:t>Neupert </a:t>
            </a:r>
            <a:r>
              <a:rPr lang="de-CH" sz="2400" dirty="0" err="1" smtClean="0"/>
              <a:t>Vuille</a:t>
            </a:r>
            <a:r>
              <a:rPr lang="de-CH" sz="2400" dirty="0" smtClean="0"/>
              <a:t> Partners</a:t>
            </a:r>
            <a:endParaRPr lang="de-CH" sz="2400" dirty="0"/>
          </a:p>
          <a:p>
            <a:pPr>
              <a:spcBef>
                <a:spcPts val="400"/>
              </a:spcBef>
              <a:buFont typeface="Symbol" pitchFamily="18" charset="2"/>
              <a:buNone/>
              <a:defRPr/>
            </a:pPr>
            <a:r>
              <a:rPr lang="de-CH" sz="2400" dirty="0" err="1" smtClean="0"/>
              <a:t>Dufourstrasse</a:t>
            </a:r>
            <a:r>
              <a:rPr lang="de-CH" sz="2400" dirty="0" smtClean="0"/>
              <a:t> 58</a:t>
            </a:r>
          </a:p>
          <a:p>
            <a:pPr>
              <a:spcBef>
                <a:spcPts val="400"/>
              </a:spcBef>
              <a:buFont typeface="Symbol" pitchFamily="18" charset="2"/>
              <a:buNone/>
              <a:defRPr/>
            </a:pPr>
            <a:r>
              <a:rPr lang="de-CH" sz="2400" dirty="0" smtClean="0"/>
              <a:t>CH-8702 Zollikon, </a:t>
            </a:r>
            <a:r>
              <a:rPr lang="de-CH" sz="2400" dirty="0" err="1" smtClean="0"/>
              <a:t>Switzerland</a:t>
            </a:r>
            <a:endParaRPr lang="de-CH" sz="2400" dirty="0" smtClean="0"/>
          </a:p>
          <a:p>
            <a:pPr>
              <a:spcBef>
                <a:spcPts val="400"/>
              </a:spcBef>
              <a:buFont typeface="Symbol" pitchFamily="18" charset="2"/>
              <a:buNone/>
              <a:defRPr/>
            </a:pPr>
            <a:endParaRPr lang="de-CH" sz="2400" dirty="0" smtClean="0"/>
          </a:p>
          <a:p>
            <a:pPr>
              <a:spcBef>
                <a:spcPts val="400"/>
              </a:spcBef>
              <a:buFont typeface="Symbol" pitchFamily="18" charset="2"/>
              <a:buNone/>
              <a:defRPr/>
            </a:pPr>
            <a:r>
              <a:rPr lang="de-CH" sz="2400" dirty="0" smtClean="0"/>
              <a:t>terlinden@nplaw.ch</a:t>
            </a:r>
            <a:endParaRPr lang="de-CH" sz="2400" dirty="0"/>
          </a:p>
          <a:p>
            <a:pPr>
              <a:spcBef>
                <a:spcPts val="400"/>
              </a:spcBef>
              <a:buFont typeface="Symbol" pitchFamily="18" charset="2"/>
              <a:buNone/>
              <a:defRPr/>
            </a:pPr>
            <a:r>
              <a:rPr lang="de-CH" sz="2400" dirty="0" smtClean="0"/>
              <a:t>+41 44 </a:t>
            </a:r>
            <a:r>
              <a:rPr lang="de-CH" sz="2400" dirty="0"/>
              <a:t>396 80 </a:t>
            </a:r>
            <a:r>
              <a:rPr lang="de-CH" sz="2400" dirty="0" smtClean="0"/>
              <a:t>80</a:t>
            </a:r>
          </a:p>
          <a:p>
            <a:pPr>
              <a:spcBef>
                <a:spcPts val="400"/>
              </a:spcBef>
              <a:buFont typeface="Symbol" pitchFamily="18" charset="2"/>
              <a:buNone/>
              <a:defRPr/>
            </a:pPr>
            <a:r>
              <a:rPr lang="de-CH" sz="2400" dirty="0" smtClean="0"/>
              <a:t>www.nplaw.ch</a:t>
            </a:r>
            <a:endParaRPr lang="de-CH" sz="2400" dirty="0"/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34D8-EDDB-47FF-9CFD-3EBE134B8F6C}" type="slidenum">
              <a:rPr lang="de-CH" smtClean="0"/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860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448253"/>
            <a:ext cx="2133600" cy="365125"/>
          </a:xfrm>
        </p:spPr>
        <p:txBody>
          <a:bodyPr/>
          <a:lstStyle/>
          <a:p>
            <a:fld id="{094534D8-EDDB-47FF-9CFD-3EBE134B8F6C}" type="slidenum">
              <a:rPr lang="de-CH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de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27530" y="2132856"/>
            <a:ext cx="68407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de-CH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Switzerland's</a:t>
            </a:r>
            <a:r>
              <a:rPr lang="de-CH" b="1" dirty="0" smtClean="0">
                <a:latin typeface="Arial" panose="020B0604020202020204" pitchFamily="34" charset="0"/>
                <a:cs typeface="Arial" panose="020B0604020202020204" pitchFamily="34" charset="0"/>
              </a:rPr>
              <a:t> Approach </a:t>
            </a:r>
            <a:r>
              <a:rPr lang="de-CH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CH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Cryptocurrencies</a:t>
            </a:r>
            <a:endParaRPr lang="de-CH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de-CH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de-CH" b="1" dirty="0" smtClean="0">
                <a:latin typeface="Arial" panose="020B0604020202020204" pitchFamily="34" charset="0"/>
                <a:cs typeface="Arial" panose="020B0604020202020204" pitchFamily="34" charset="0"/>
              </a:rPr>
              <a:t>Legal Background</a:t>
            </a:r>
          </a:p>
          <a:p>
            <a:endParaRPr lang="de-CH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 Financial </a:t>
            </a:r>
            <a:r>
              <a:rPr lang="de-CH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Licences</a:t>
            </a:r>
            <a:r>
              <a:rPr lang="de-CH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CH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Switzerland</a:t>
            </a:r>
            <a:endParaRPr lang="de-CH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 Business Cases</a:t>
            </a:r>
          </a:p>
          <a:p>
            <a:endParaRPr lang="de-CH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755576" y="899428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b="1" dirty="0" smtClean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de-CH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64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448253"/>
            <a:ext cx="2133600" cy="365125"/>
          </a:xfrm>
        </p:spPr>
        <p:txBody>
          <a:bodyPr/>
          <a:lstStyle/>
          <a:p>
            <a:fld id="{094534D8-EDDB-47FF-9CFD-3EBE134B8F6C}" type="slidenum">
              <a:rPr lang="de-CH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de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55576" y="1412776"/>
            <a:ext cx="7629567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Swiss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government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regulator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(FINMA)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positive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attitude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towards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cryptocurrencies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Crypto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Valley in Zug. But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cryptocurrencies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legal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tender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money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in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Switzerland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Legal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framework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blockchain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being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drafted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DLT-Act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effective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August 2021. </a:t>
            </a:r>
          </a:p>
          <a:p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legal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framework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provides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adequate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regulations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in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particular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banking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anti-money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laundering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regulations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financial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Case-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FINMA: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-action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letter</a:t>
            </a:r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755576" y="940658"/>
            <a:ext cx="58626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e-CH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Switzerland's</a:t>
            </a: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Approach </a:t>
            </a:r>
            <a:r>
              <a:rPr lang="de-CH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Cryptocurrencies</a:t>
            </a:r>
            <a:endParaRPr lang="de-CH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40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448253"/>
            <a:ext cx="2133600" cy="365125"/>
          </a:xfrm>
        </p:spPr>
        <p:txBody>
          <a:bodyPr/>
          <a:lstStyle/>
          <a:p>
            <a:fld id="{094534D8-EDDB-47FF-9CFD-3EBE134B8F6C}" type="slidenum">
              <a:rPr lang="de-CH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de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55576" y="1412776"/>
            <a:ext cx="7629567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rules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ICO/TGE/DLT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FINMA ICO Guidelines: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Payment </a:t>
            </a:r>
            <a:r>
              <a:rPr lang="de-CH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tokens</a:t>
            </a: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(pure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cryptocurrencies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token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means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payment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acquiring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goods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money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transfer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(Bitcoin,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Ethereum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lvl="1"/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Utility </a:t>
            </a:r>
            <a:r>
              <a:rPr lang="de-CH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tokens</a:t>
            </a: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provide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access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digitally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Asset </a:t>
            </a:r>
            <a:r>
              <a:rPr lang="de-CH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tokens</a:t>
            </a: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represent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assets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such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debt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equity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claim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against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issuer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share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earnings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physical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assets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traded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on a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blockchain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infrastructure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Economic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similar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equities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bonds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derivatives.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755576" y="940658"/>
            <a:ext cx="2707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Legal Background</a:t>
            </a:r>
            <a:endParaRPr lang="de-CH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19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448253"/>
            <a:ext cx="2133600" cy="365125"/>
          </a:xfrm>
        </p:spPr>
        <p:txBody>
          <a:bodyPr/>
          <a:lstStyle/>
          <a:p>
            <a:fld id="{094534D8-EDDB-47FF-9CFD-3EBE134B8F6C}" type="slidenum">
              <a:rPr lang="de-CH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de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55576" y="1196752"/>
            <a:ext cx="7629567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Banking </a:t>
            </a:r>
            <a:r>
              <a:rPr lang="de-CH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deposits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public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lending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interest</a:t>
            </a:r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Securities Dealer </a:t>
            </a:r>
            <a:r>
              <a:rPr lang="de-CH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creating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trading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securities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tokens</a:t>
            </a:r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Trading </a:t>
            </a:r>
            <a:r>
              <a:rPr lang="de-CH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Platform</a:t>
            </a: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organized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trading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facilities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platform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multilateral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trading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financial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instruments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(not Bitcoins)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Fintech</a:t>
            </a: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deposits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public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(CHF 100m max.), but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interest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lending</a:t>
            </a:r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Sandbox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CHF 1m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deposits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public</a:t>
            </a:r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</a:t>
            </a:r>
            <a:r>
              <a:rPr lang="de-CH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CH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ntermediary</a:t>
            </a: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non-banking </a:t>
            </a:r>
            <a:r>
              <a:rPr lang="de-CH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self-regulatory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(SRO)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ensure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AML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55576" y="980728"/>
            <a:ext cx="27478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Financial </a:t>
            </a:r>
            <a:r>
              <a:rPr lang="de-CH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Licences</a:t>
            </a:r>
            <a:endParaRPr lang="de-CH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5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448253"/>
            <a:ext cx="2133600" cy="365125"/>
          </a:xfrm>
        </p:spPr>
        <p:txBody>
          <a:bodyPr/>
          <a:lstStyle/>
          <a:p>
            <a:fld id="{094534D8-EDDB-47FF-9CFD-3EBE134B8F6C}" type="slidenum">
              <a:rPr lang="de-CH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de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55576" y="1340768"/>
            <a:ext cx="762956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ICO</a:t>
            </a:r>
          </a:p>
          <a:p>
            <a:endParaRPr lang="de-CH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"Real"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cryptocurreny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blockain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obligation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issuer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repay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accepted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funds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otherwise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"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deposits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", i.e.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banking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needed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included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whitepaper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anti-money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laundry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regulations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know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-your-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customer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beneficial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owner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Prospectus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requirements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triggered</a:t>
            </a:r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55576" y="755412"/>
            <a:ext cx="24368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0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Business Cases</a:t>
            </a:r>
            <a:endParaRPr lang="de-CH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64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448253"/>
            <a:ext cx="2133600" cy="365125"/>
          </a:xfrm>
        </p:spPr>
        <p:txBody>
          <a:bodyPr/>
          <a:lstStyle/>
          <a:p>
            <a:fld id="{094534D8-EDDB-47FF-9CFD-3EBE134B8F6C}" type="slidenum">
              <a:rPr lang="de-CH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de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55576" y="1340768"/>
            <a:ext cx="762956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Trading </a:t>
            </a:r>
            <a:r>
              <a:rPr lang="de-CH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Bitcoin</a:t>
            </a:r>
          </a:p>
          <a:p>
            <a:endParaRPr lang="de-CH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Sale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purchase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cryptocurrencies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own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account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licences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needed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Same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mining</a:t>
            </a:r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Exchange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BTC: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banking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needed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, but AML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applies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SRO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membership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money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exchange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money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transmitting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exemption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settlement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accounts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); Bitcoin ATM</a:t>
            </a:r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Acceptance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fiat-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currency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cryptocurrency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purchase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banking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55576" y="755412"/>
            <a:ext cx="24368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0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Business Cases</a:t>
            </a:r>
            <a:endParaRPr lang="de-CH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20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448253"/>
            <a:ext cx="2133600" cy="365125"/>
          </a:xfrm>
        </p:spPr>
        <p:txBody>
          <a:bodyPr/>
          <a:lstStyle/>
          <a:p>
            <a:fld id="{094534D8-EDDB-47FF-9CFD-3EBE134B8F6C}" type="slidenum">
              <a:rPr lang="de-CH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de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55576" y="1340768"/>
            <a:ext cx="762956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Banking in </a:t>
            </a:r>
            <a:r>
              <a:rPr lang="de-CH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Switzerland</a:t>
            </a: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/ Investments in Digital Assets</a:t>
            </a:r>
          </a:p>
          <a:p>
            <a:endParaRPr lang="de-CH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Banking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industry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traditionally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averse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Reluctant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involved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crypto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Paradigm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last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licenced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crypto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banks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private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banking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accpeting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assets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originating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BTC.</a:t>
            </a:r>
          </a:p>
          <a:p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Investment in digital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assets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similar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like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private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equity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investment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duties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border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restrictions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55576" y="755412"/>
            <a:ext cx="24368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0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Business Cases</a:t>
            </a:r>
            <a:endParaRPr lang="de-CH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01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448253"/>
            <a:ext cx="2133600" cy="365125"/>
          </a:xfrm>
        </p:spPr>
        <p:txBody>
          <a:bodyPr/>
          <a:lstStyle/>
          <a:p>
            <a:fld id="{094534D8-EDDB-47FF-9CFD-3EBE134B8F6C}" type="slidenum">
              <a:rPr lang="de-CH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de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55576" y="1340768"/>
            <a:ext cx="7629567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Setup </a:t>
            </a:r>
            <a:r>
              <a:rPr lang="de-CH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 Swiss stock </a:t>
            </a:r>
            <a:r>
              <a:rPr lang="de-CH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corporation</a:t>
            </a: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CH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Aktiengesellschaft</a:t>
            </a: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de-CH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Preferred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option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Russian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investors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do business in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Switzerland</a:t>
            </a:r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Swiss stock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corporation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divided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shares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Paid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-in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capital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minimum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CHF 100'000.-. The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capital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blocked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business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purposes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(Sole)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Russian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shareholder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possible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Russian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board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1 Swiss resident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director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needed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Board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disclosed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commercial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but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shareholders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publicly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available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55576" y="755412"/>
            <a:ext cx="24368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0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Business Cases</a:t>
            </a:r>
            <a:endParaRPr lang="de-CH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31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upert Vuille Partners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628</Words>
  <Application>Microsoft Office PowerPoint</Application>
  <PresentationFormat>Letter (8,5x11 Zoll)</PresentationFormat>
  <Paragraphs>132</Paragraphs>
  <Slides>10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Arial</vt:lpstr>
      <vt:lpstr>Calibri</vt:lpstr>
      <vt:lpstr>Symbol</vt:lpstr>
      <vt:lpstr>Times New Roman</vt:lpstr>
      <vt:lpstr>Wingdings</vt:lpstr>
      <vt:lpstr>Neupert Vuille Partners</vt:lpstr>
      <vt:lpstr>Doing Business with Digital Assets in Switzerland – How to invest and trade with cryptocurrencies and digital securities under Swiss Financial Market Regulations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Tanja Tandler</dc:creator>
  <cp:lastModifiedBy>Fenner Timo</cp:lastModifiedBy>
  <cp:revision>106</cp:revision>
  <cp:lastPrinted>2018-01-29T11:34:30Z</cp:lastPrinted>
  <dcterms:created xsi:type="dcterms:W3CDTF">2013-01-28T08:52:29Z</dcterms:created>
  <dcterms:modified xsi:type="dcterms:W3CDTF">2021-01-13T08:14:39Z</dcterms:modified>
</cp:coreProperties>
</file>