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62" r:id="rId2"/>
    <p:sldId id="258" r:id="rId3"/>
    <p:sldId id="269" r:id="rId4"/>
    <p:sldId id="274" r:id="rId5"/>
    <p:sldId id="275" r:id="rId6"/>
    <p:sldId id="263" r:id="rId7"/>
    <p:sldId id="279" r:id="rId8"/>
    <p:sldId id="270" r:id="rId9"/>
    <p:sldId id="276" r:id="rId10"/>
    <p:sldId id="277" r:id="rId11"/>
    <p:sldId id="272" r:id="rId12"/>
    <p:sldId id="278" r:id="rId13"/>
    <p:sldId id="273" r:id="rId14"/>
    <p:sldId id="261" r:id="rId15"/>
  </p:sldIdLst>
  <p:sldSz cx="9144000" cy="6858000" type="letter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2" cy="496652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09" y="0"/>
            <a:ext cx="2945872" cy="496652"/>
          </a:xfrm>
          <a:prstGeom prst="rect">
            <a:avLst/>
          </a:prstGeom>
        </p:spPr>
        <p:txBody>
          <a:bodyPr vert="horz" lIns="91934" tIns="45967" rIns="91934" bIns="45967" rtlCol="0"/>
          <a:lstStyle>
            <a:lvl1pPr algn="r">
              <a:defRPr sz="1200"/>
            </a:lvl1pPr>
          </a:lstStyle>
          <a:p>
            <a:fld id="{03F43B9E-AFA5-4732-BB74-6008AB53DA47}" type="datetimeFigureOut">
              <a:rPr lang="de-CH" smtClean="0"/>
              <a:t>21.09.2021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390"/>
            <a:ext cx="2945872" cy="496652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09" y="9428390"/>
            <a:ext cx="2945872" cy="496652"/>
          </a:xfrm>
          <a:prstGeom prst="rect">
            <a:avLst/>
          </a:prstGeom>
        </p:spPr>
        <p:txBody>
          <a:bodyPr vert="horz" lIns="91934" tIns="45967" rIns="91934" bIns="45967" rtlCol="0" anchor="b"/>
          <a:lstStyle>
            <a:lvl1pPr algn="r">
              <a:defRPr sz="1200"/>
            </a:lvl1pPr>
          </a:lstStyle>
          <a:p>
            <a:fld id="{F0DDF2A5-6C70-4D48-AEE7-E762439AEE4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49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872" cy="496652"/>
          </a:xfrm>
          <a:prstGeom prst="rect">
            <a:avLst/>
          </a:prstGeom>
        </p:spPr>
        <p:txBody>
          <a:bodyPr vert="horz" lIns="91902" tIns="45952" rIns="91902" bIns="4595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11" y="0"/>
            <a:ext cx="2945872" cy="496652"/>
          </a:xfrm>
          <a:prstGeom prst="rect">
            <a:avLst/>
          </a:prstGeom>
        </p:spPr>
        <p:txBody>
          <a:bodyPr vert="horz" lIns="91902" tIns="45952" rIns="91902" bIns="45952" rtlCol="0"/>
          <a:lstStyle>
            <a:lvl1pPr algn="r">
              <a:defRPr sz="1200"/>
            </a:lvl1pPr>
          </a:lstStyle>
          <a:p>
            <a:fld id="{842D17F4-7973-4820-BD38-866E44906B3B}" type="datetimeFigureOut">
              <a:rPr lang="de-CH" smtClean="0"/>
              <a:t>21.09.2021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02" tIns="45952" rIns="91902" bIns="45952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15795"/>
            <a:ext cx="5438778" cy="4466667"/>
          </a:xfrm>
          <a:prstGeom prst="rect">
            <a:avLst/>
          </a:prstGeom>
        </p:spPr>
        <p:txBody>
          <a:bodyPr vert="horz" lIns="91902" tIns="45952" rIns="91902" bIns="45952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390"/>
            <a:ext cx="2945872" cy="496652"/>
          </a:xfrm>
          <a:prstGeom prst="rect">
            <a:avLst/>
          </a:prstGeom>
        </p:spPr>
        <p:txBody>
          <a:bodyPr vert="horz" lIns="91902" tIns="45952" rIns="91902" bIns="4595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11" y="9428390"/>
            <a:ext cx="2945872" cy="496652"/>
          </a:xfrm>
          <a:prstGeom prst="rect">
            <a:avLst/>
          </a:prstGeom>
        </p:spPr>
        <p:txBody>
          <a:bodyPr vert="horz" lIns="91902" tIns="45952" rIns="91902" bIns="45952" rtlCol="0" anchor="b"/>
          <a:lstStyle>
            <a:lvl1pPr algn="r">
              <a:defRPr sz="1200"/>
            </a:lvl1pPr>
          </a:lstStyle>
          <a:p>
            <a:fld id="{D71BDD9E-5B1A-4E3D-A90B-4B15A52FC38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68842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BDD9E-5B1A-4E3D-A90B-4B15A52FC38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061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3539D-E3CD-4DEC-9D78-994EA8DBD33E}" type="datetime1">
              <a:rPr lang="de-CH" smtClean="0"/>
              <a:t>21.09.2021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936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6BA07-5B53-476B-8AAC-23A94E8FC407}" type="datetime1">
              <a:rPr lang="de-CH" smtClean="0"/>
              <a:t>21.09.2021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141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DDCE9-F2D0-42AC-82CC-F69741BD94AA}" type="datetime1">
              <a:rPr lang="de-CH" smtClean="0"/>
              <a:t>21.09.2021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569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E7E03-A4DE-454F-8285-A1FC10931631}" type="datetime1">
              <a:rPr lang="de-CH" smtClean="0"/>
              <a:t>21.09.2021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755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887C-4363-4251-A122-94F623BB3FF5}" type="datetime1">
              <a:rPr lang="de-CH" smtClean="0"/>
              <a:t>21.09.2021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949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pert Vuille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05791-445A-4E34-B823-8D3AFE783EFD}" type="datetime1">
              <a:rPr lang="de-CH" smtClean="0"/>
              <a:pPr/>
              <a:t>21.09.2021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82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9B05791-445A-4E34-B823-8D3AFE783EFD}" type="datetime1">
              <a:rPr lang="de-CH" smtClean="0"/>
              <a:pPr/>
              <a:t>21.09.2021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482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94534D8-EDDB-47FF-9CFD-3EBE134B8F6C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Rechteck 6"/>
          <p:cNvSpPr/>
          <p:nvPr userDrawn="1"/>
        </p:nvSpPr>
        <p:spPr>
          <a:xfrm>
            <a:off x="-22156" y="548680"/>
            <a:ext cx="9180511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 userDrawn="1"/>
        </p:nvSpPr>
        <p:spPr>
          <a:xfrm>
            <a:off x="3851920" y="154088"/>
            <a:ext cx="52205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NEUPERT VUILLE PARTNERS</a:t>
            </a:r>
            <a:endParaRPr lang="de-CH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2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3" r:id="rId5"/>
    <p:sldLayoutId id="214748370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Business Case –</a:t>
            </a:r>
            <a:b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Switzerland's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Legal Regime Supports </a:t>
            </a:r>
            <a:r>
              <a:rPr lang="de-CH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</a:t>
            </a:r>
            <a:r>
              <a:rPr lang="de-CH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Projects</a:t>
            </a: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35711" y="4581128"/>
            <a:ext cx="6400800" cy="2049687"/>
          </a:xfrm>
        </p:spPr>
        <p:txBody>
          <a:bodyPr/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Swiss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Commerce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21 September 2021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1</a:t>
            </a:fld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2195736" y="4190761"/>
            <a:ext cx="421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Dr. André Terlinden, LL.M</a:t>
            </a:r>
          </a:p>
          <a:p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Attorney</a:t>
            </a:r>
            <a:r>
              <a:rPr lang="de-CH" dirty="0" smtClean="0">
                <a:latin typeface="Arial" panose="020B0604020202020204" pitchFamily="34" charset="0"/>
                <a:cs typeface="Arial" panose="020B0604020202020204" pitchFamily="34" charset="0"/>
              </a:rPr>
              <a:t>-at-</a:t>
            </a:r>
            <a:r>
              <a:rPr lang="de-CH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law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10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t="5671" r="1115" b="28170"/>
          <a:stretch/>
        </p:blipFill>
        <p:spPr>
          <a:xfrm>
            <a:off x="268584" y="1700808"/>
            <a:ext cx="8606831" cy="3239130"/>
          </a:xfrm>
          <a:prstGeom prst="rect">
            <a:avLst/>
          </a:prstGeom>
        </p:spPr>
      </p:pic>
      <p:pic>
        <p:nvPicPr>
          <p:cNvPr id="7" name="Picture 2" descr="https://www.altiwineexchange.com/wp-content/uploads/2021/06/banner-home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58643"/>
            <a:ext cx="5398082" cy="37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55576" y="755412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Business Cases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55576" y="1196752"/>
            <a:ext cx="3562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www.altiwineexchange.com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340768"/>
            <a:ext cx="762956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Tokenization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Rare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Investment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Alti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Exchange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buys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bottles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Champagne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Boerl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Kroff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French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producer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warehouse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Alti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Exchange.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Alti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Exchange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NFT: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individualized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bottle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Investors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purchase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NFT (IBO)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Investors hold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NFT an a wallet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" i.e.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Alti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Exchange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Issuance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NFT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OTC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transmitting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(AML-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755412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Business Cases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374" y="1340768"/>
            <a:ext cx="762956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OTC Trading</a:t>
            </a:r>
          </a:p>
          <a:p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Swiss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trading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BTC/ETH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AML-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(SRO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Bank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Asset Tokens = Securities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AML-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(SRO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Securities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dealer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NFT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AML-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(SRO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wallets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clients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AML-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duties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(SRO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membership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755412"/>
            <a:ext cx="2436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Business Cases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8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340768"/>
            <a:ext cx="762956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Setup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Swiss stock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Aktiengesellschaft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investors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do business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Swiss stock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CHF 100'000.-. The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purposes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(Sole)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shareholder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1 Swiss resident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Board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disclosed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but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shareholders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publicly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755412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Swiss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endParaRPr lang="de-CH" dirty="0" smtClean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endParaRPr lang="de-CH" dirty="0" smtClean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b="1" dirty="0" err="1" smtClean="0"/>
              <a:t>Contact</a:t>
            </a:r>
            <a:endParaRPr lang="de-CH" sz="2400" dirty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endParaRPr lang="de-CH" sz="2400" dirty="0" smtClean="0"/>
          </a:p>
          <a:p>
            <a:pPr>
              <a:spcBef>
                <a:spcPts val="400"/>
              </a:spcBef>
              <a:buNone/>
              <a:defRPr/>
            </a:pPr>
            <a:r>
              <a:rPr lang="de-CH" sz="2400" dirty="0"/>
              <a:t>Dr. André Terlinden, </a:t>
            </a:r>
            <a:r>
              <a:rPr lang="de-CH" sz="2400" dirty="0" smtClean="0"/>
              <a:t>LL.M, </a:t>
            </a:r>
            <a:r>
              <a:rPr lang="de-CH" sz="2400" dirty="0" err="1" smtClean="0"/>
              <a:t>attorney</a:t>
            </a:r>
            <a:r>
              <a:rPr lang="de-CH" sz="2400" dirty="0" smtClean="0"/>
              <a:t>-at-</a:t>
            </a:r>
            <a:r>
              <a:rPr lang="de-CH" sz="2400" dirty="0" err="1" smtClean="0"/>
              <a:t>law</a:t>
            </a:r>
            <a:endParaRPr lang="de-CH" sz="2400" dirty="0" smtClean="0"/>
          </a:p>
          <a:p>
            <a:pPr>
              <a:spcBef>
                <a:spcPts val="400"/>
              </a:spcBef>
              <a:buNone/>
              <a:defRPr/>
            </a:pPr>
            <a:r>
              <a:rPr lang="de-CH" sz="2400" dirty="0" smtClean="0"/>
              <a:t>			</a:t>
            </a:r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dirty="0" smtClean="0"/>
              <a:t>Neupert </a:t>
            </a:r>
            <a:r>
              <a:rPr lang="de-CH" sz="2400" dirty="0" err="1" smtClean="0"/>
              <a:t>Vuille</a:t>
            </a:r>
            <a:r>
              <a:rPr lang="de-CH" sz="2400" dirty="0" smtClean="0"/>
              <a:t> Partners</a:t>
            </a:r>
            <a:endParaRPr lang="de-CH" sz="2400" dirty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dirty="0" err="1" smtClean="0"/>
              <a:t>Dufourstrasse</a:t>
            </a:r>
            <a:r>
              <a:rPr lang="de-CH" sz="2400" dirty="0" smtClean="0"/>
              <a:t> 58</a:t>
            </a:r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dirty="0" smtClean="0"/>
              <a:t>CH-8702 Zollikon, </a:t>
            </a:r>
            <a:r>
              <a:rPr lang="de-CH" sz="2400" dirty="0" err="1" smtClean="0"/>
              <a:t>Switzerland</a:t>
            </a:r>
            <a:endParaRPr lang="de-CH" sz="2400" dirty="0" smtClean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endParaRPr lang="de-CH" sz="2400" dirty="0" smtClean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dirty="0" smtClean="0"/>
              <a:t>terlinden@nplaw.ch</a:t>
            </a:r>
            <a:endParaRPr lang="de-CH" sz="2400" dirty="0"/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dirty="0" smtClean="0"/>
              <a:t>+41 44 </a:t>
            </a:r>
            <a:r>
              <a:rPr lang="de-CH" sz="2400" dirty="0"/>
              <a:t>396 80 </a:t>
            </a:r>
            <a:r>
              <a:rPr lang="de-CH" sz="2400" dirty="0" smtClean="0"/>
              <a:t>80</a:t>
            </a:r>
          </a:p>
          <a:p>
            <a:pPr>
              <a:spcBef>
                <a:spcPts val="400"/>
              </a:spcBef>
              <a:buFont typeface="Symbol" pitchFamily="18" charset="2"/>
              <a:buNone/>
              <a:defRPr/>
            </a:pPr>
            <a:r>
              <a:rPr lang="de-CH" sz="2400" dirty="0" smtClean="0"/>
              <a:t>www.nplaw.ch</a:t>
            </a:r>
            <a:endParaRPr lang="de-CH" sz="2400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860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33345" y="2060848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Switzerland's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Approach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Cryptocurrencies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Background</a:t>
            </a:r>
          </a:p>
          <a:p>
            <a:pPr marL="342900" indent="-342900">
              <a:buAutoNum type="arabicPeriod"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Cases</a:t>
            </a:r>
          </a:p>
          <a:p>
            <a:pPr marL="342900" indent="-342900">
              <a:buAutoNum type="arabicPeriod" startAt="4"/>
            </a:pP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 startAt="4"/>
            </a:pP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Swiss </a:t>
            </a:r>
            <a:r>
              <a:rPr lang="de-CH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de-CH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55576" y="89942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de-CH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6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412776"/>
            <a:ext cx="762956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Swiss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(FINMA)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positive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cryptocurrencies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Early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adaptors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Valley in Zug.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drafted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wordwide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ICO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guidance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DLT-Act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2021.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legal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particular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anti-money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laundering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Case-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case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FINMA: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-action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940658"/>
            <a:ext cx="586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Switzerland's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Approach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Cryptocurrencies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7" y="908720"/>
            <a:ext cx="3741856" cy="25531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1952" r="19107" b="7003"/>
          <a:stretch/>
        </p:blipFill>
        <p:spPr>
          <a:xfrm>
            <a:off x="841737" y="4677940"/>
            <a:ext cx="6106527" cy="1872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37" y="3639495"/>
            <a:ext cx="3814432" cy="8706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11546" r="-344" b="8386"/>
          <a:stretch/>
        </p:blipFill>
        <p:spPr>
          <a:xfrm>
            <a:off x="4723988" y="908719"/>
            <a:ext cx="3556424" cy="1484657"/>
          </a:xfrm>
          <a:prstGeom prst="rect">
            <a:avLst/>
          </a:prstGeom>
        </p:spPr>
      </p:pic>
      <p:pic>
        <p:nvPicPr>
          <p:cNvPr id="1028" name="Picture 4" descr="Ungünstige Prognose von Finma: Bitcoin Suisse zieht Gesuch für Kryptobank  zurück - 20 Minut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" b="17046"/>
          <a:stretch/>
        </p:blipFill>
        <p:spPr bwMode="auto">
          <a:xfrm>
            <a:off x="4728744" y="2531079"/>
            <a:ext cx="35516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626037" y="4514180"/>
            <a:ext cx="2790056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400" dirty="0"/>
              <a:t>https://www.20min.ch/story/bitcoin-suisse-gesuch-bankenlizenz-894010373221</a:t>
            </a:r>
          </a:p>
        </p:txBody>
      </p:sp>
      <p:sp>
        <p:nvSpPr>
          <p:cNvPr id="7" name="Rechteck 6"/>
          <p:cNvSpPr/>
          <p:nvPr/>
        </p:nvSpPr>
        <p:spPr>
          <a:xfrm>
            <a:off x="755576" y="3429208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400" dirty="0" smtClean="0"/>
              <a:t>nzz.ch</a:t>
            </a:r>
            <a:endParaRPr lang="de-CH" sz="400" dirty="0"/>
          </a:p>
        </p:txBody>
      </p:sp>
      <p:pic>
        <p:nvPicPr>
          <p:cNvPr id="1026" name="Picture 2" descr="ICO / TGE / UTO in Liechtenstein​ | RLP Lawyer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 r="-1434"/>
          <a:stretch/>
        </p:blipFill>
        <p:spPr bwMode="auto">
          <a:xfrm>
            <a:off x="6900788" y="4624238"/>
            <a:ext cx="15596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7020272" y="6574225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400" dirty="0"/>
              <a:t>https://blockchain.rlp.li/ico-tge-uto-in-liechtenstein/</a:t>
            </a:r>
          </a:p>
        </p:txBody>
      </p:sp>
      <p:sp>
        <p:nvSpPr>
          <p:cNvPr id="10" name="Rechteck 9"/>
          <p:cNvSpPr/>
          <p:nvPr/>
        </p:nvSpPr>
        <p:spPr>
          <a:xfrm>
            <a:off x="755576" y="6530404"/>
            <a:ext cx="4572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400" dirty="0"/>
              <a:t>f</a:t>
            </a:r>
            <a:r>
              <a:rPr lang="de-CH" sz="400" dirty="0" smtClean="0"/>
              <a:t>inma.ch</a:t>
            </a:r>
            <a:endParaRPr lang="de-CH" sz="400" dirty="0"/>
          </a:p>
        </p:txBody>
      </p:sp>
    </p:spTree>
    <p:extLst>
      <p:ext uri="{BB962C8B-B14F-4D97-AF65-F5344CB8AC3E}">
        <p14:creationId xmlns:p14="http://schemas.microsoft.com/office/powerpoint/2010/main" val="328573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534D8-EDDB-47FF-9CFD-3EBE134B8F6C}" type="slidenum">
              <a:rPr lang="de-CH" smtClean="0"/>
              <a:t>5</a:t>
            </a:fld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9592" t="12081" r="19260" b="3366"/>
          <a:stretch/>
        </p:blipFill>
        <p:spPr bwMode="auto">
          <a:xfrm>
            <a:off x="1043608" y="1048253"/>
            <a:ext cx="7363159" cy="54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61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412776"/>
            <a:ext cx="762956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ICO. FINMA ICO Guidelines: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(pure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cryptocurrencies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acquiring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transfer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(Bitcoin,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/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Utility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digitally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Asset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such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earnings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bonds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derivatives.</a:t>
            </a:r>
          </a:p>
          <a:p>
            <a:pPr lvl="1"/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on-Fungible 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Tokens (NFT)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940658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Legal Background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412776"/>
            <a:ext cx="762956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Fungible Tokens (NFT)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</a:p>
          <a:p>
            <a:pPr lvl="1"/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reality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transaction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	in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digital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offered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sold</a:t>
            </a:r>
            <a:r>
              <a:rPr lang="de-CH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exchangeable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(not fungible)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exists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art).</a:t>
            </a:r>
          </a:p>
          <a:p>
            <a:pPr lvl="1"/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derivatives (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(i.e.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exchangeable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Profit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participations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NFT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55576" y="940658"/>
            <a:ext cx="2707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Legal Background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95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196752"/>
            <a:ext cx="76295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Traditional Financial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Banking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Securities Dealer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securities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tokens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Trading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multilateral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(not Bitcoin)</a:t>
            </a: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Portfolio Manager: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on power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attorney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98072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Financial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/>
          <a:lstStyle/>
          <a:p>
            <a:fld id="{094534D8-EDDB-47FF-9CFD-3EBE134B8F6C}" type="slidenum">
              <a:rPr lang="de-CH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de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576" y="1196752"/>
            <a:ext cx="76295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Innovative Financial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endParaRPr lang="de-CH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ntermediary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non-banking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self-regulatory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(SRO)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ensure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OTC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trading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means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settlement</a:t>
            </a:r>
            <a:r>
              <a:rPr lang="de-CH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accounts</a:t>
            </a: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Fintech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Licence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(CHF 100m max.), but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lending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Sandbox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CHF 1m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deposits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980728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Financial </a:t>
            </a:r>
            <a:r>
              <a:rPr lang="de-CH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Licences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upert Vuille Partne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793</Words>
  <Application>Microsoft Office PowerPoint</Application>
  <PresentationFormat>Letter (8,5x11 Zoll)</PresentationFormat>
  <Paragraphs>179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Neupert Vuille Partners</vt:lpstr>
      <vt:lpstr>From the Idea to the Business Case – How Switzerland's Legal Regime Supports Crypto Projects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Tanja Tandler</dc:creator>
  <cp:lastModifiedBy>André Terlinden</cp:lastModifiedBy>
  <cp:revision>135</cp:revision>
  <cp:lastPrinted>2018-01-29T11:34:30Z</cp:lastPrinted>
  <dcterms:created xsi:type="dcterms:W3CDTF">2013-01-28T08:52:29Z</dcterms:created>
  <dcterms:modified xsi:type="dcterms:W3CDTF">2021-09-21T10:35:05Z</dcterms:modified>
</cp:coreProperties>
</file>